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3" r:id="rId8"/>
    <p:sldId id="269" r:id="rId9"/>
    <p:sldId id="264" r:id="rId10"/>
    <p:sldId id="265" r:id="rId11"/>
    <p:sldId id="266" r:id="rId12"/>
    <p:sldId id="267" r:id="rId13"/>
    <p:sldId id="270" r:id="rId14"/>
    <p:sldId id="261" r:id="rId15"/>
    <p:sldId id="262" r:id="rId16"/>
    <p:sldId id="271" r:id="rId17"/>
    <p:sldId id="272" r:id="rId18"/>
  </p:sldIdLst>
  <p:sldSz cx="9144000" cy="6858000" type="screen4x3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Imagine 6">
            <a:hlinkClick r:id="rId2" action="ppaction://hlinksldjump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13/02/2014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B60E5E6-9CFF-4F58-9B44-FB1004E58CAD}" type="datetimeFigureOut">
              <a:rPr lang="en-GB" smtClean="0"/>
              <a:pPr/>
              <a:t>13/02/2014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7.xml"/><Relationship Id="rId7" Type="http://schemas.openxmlformats.org/officeDocument/2006/relationships/slide" Target="slide1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slide" Target="slide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gif"/><Relationship Id="rId5" Type="http://schemas.openxmlformats.org/officeDocument/2006/relationships/slide" Target="slide2.xml"/><Relationship Id="rId4" Type="http://schemas.openxmlformats.org/officeDocument/2006/relationships/package" Target="../embeddings/Microsoft_Office_Word_Document1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o-RO" dirty="0" smtClean="0"/>
              <a:t>Metoda </a:t>
            </a:r>
            <a:br>
              <a:rPr lang="ro-RO" dirty="0" smtClean="0"/>
            </a:br>
            <a:r>
              <a:rPr lang="ro-RO" dirty="0" smtClean="0"/>
              <a:t>„Divide et Impera”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 smtClean="0"/>
              <a:t>Aplicaţii de laborator (C++)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0140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3. Radicalul de ordinul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</a:pPr>
            <a:r>
              <a:rPr lang="ro-RO" sz="2000" i="1" dirty="0" smtClean="0"/>
              <a:t>Calculaţi radicalul de ordinul 2 (rădăcina pătrată) cu 4 zecimale exacte, pentru un număr n dat</a:t>
            </a:r>
            <a:r>
              <a:rPr lang="ro-RO" sz="2000" dirty="0" smtClean="0"/>
              <a:t>.</a:t>
            </a:r>
          </a:p>
          <a:p>
            <a:pPr marL="85725" indent="0">
              <a:buNone/>
            </a:pPr>
            <a:r>
              <a:rPr lang="ro-RO" sz="2000" i="1" dirty="0" smtClean="0"/>
              <a:t>Rezolvare</a:t>
            </a:r>
            <a:r>
              <a:rPr lang="ro-RO" sz="2000" dirty="0" smtClean="0"/>
              <a:t>:</a:t>
            </a:r>
          </a:p>
          <a:p>
            <a:pPr marL="85725" indent="0">
              <a:buNone/>
            </a:pPr>
            <a:r>
              <a:rPr lang="ro-RO" sz="2000" dirty="0" smtClean="0"/>
              <a:t>Se aplică metoda căutării binare:</a:t>
            </a:r>
          </a:p>
          <a:p>
            <a:pPr marL="85725" indent="0">
              <a:buNone/>
            </a:pPr>
            <a:r>
              <a:rPr lang="ro-RO" sz="2000" dirty="0" smtClean="0"/>
              <a:t>-ştim că radicalul lui n are o valoare</a:t>
            </a:r>
          </a:p>
          <a:p>
            <a:pPr marL="85725" indent="0">
              <a:buNone/>
            </a:pPr>
            <a:r>
              <a:rPr lang="ro-RO" sz="2000" dirty="0" smtClean="0"/>
              <a:t>cuprinsă între 1 şi n</a:t>
            </a:r>
            <a:r>
              <a:rPr lang="en-GB" sz="2000" dirty="0" smtClean="0"/>
              <a:t>, 1</a:t>
            </a:r>
            <a:r>
              <a:rPr lang="en-GB" sz="2000" dirty="0" smtClean="0">
                <a:sym typeface="Symbol"/>
              </a:rPr>
              <a:t> r</a:t>
            </a:r>
            <a:r>
              <a:rPr lang="en-GB" sz="2000" baseline="30000" dirty="0" smtClean="0">
                <a:sym typeface="Symbol"/>
              </a:rPr>
              <a:t>2</a:t>
            </a:r>
            <a:r>
              <a:rPr lang="en-GB" sz="2000" dirty="0" smtClean="0">
                <a:sym typeface="Symbol"/>
              </a:rPr>
              <a:t> n</a:t>
            </a:r>
            <a:endParaRPr lang="ro-RO" sz="2000" dirty="0" smtClean="0"/>
          </a:p>
          <a:p>
            <a:pPr marL="85725" indent="0">
              <a:buNone/>
            </a:pPr>
            <a:r>
              <a:rPr lang="ro-RO" sz="2000" dirty="0" smtClean="0"/>
              <a:t>-pentru un interval a,</a:t>
            </a:r>
            <a:r>
              <a:rPr lang="en-GB" sz="2000" dirty="0" smtClean="0"/>
              <a:t> </a:t>
            </a:r>
            <a:r>
              <a:rPr lang="ro-RO" sz="2000" dirty="0" smtClean="0"/>
              <a:t>b calculăm </a:t>
            </a:r>
          </a:p>
          <a:p>
            <a:pPr marL="85725" indent="0">
              <a:buNone/>
            </a:pPr>
            <a:r>
              <a:rPr lang="ro-RO" sz="2000" dirty="0" smtClean="0"/>
              <a:t>valoarea mediană m:</a:t>
            </a:r>
          </a:p>
          <a:p>
            <a:pPr marL="85725" indent="0">
              <a:buNone/>
            </a:pPr>
            <a:r>
              <a:rPr lang="ro-RO" sz="2000" dirty="0" smtClean="0"/>
              <a:t>a) dacă </a:t>
            </a:r>
            <a:r>
              <a:rPr lang="en-GB" sz="2000" dirty="0" smtClean="0"/>
              <a:t>|</a:t>
            </a:r>
            <a:r>
              <a:rPr lang="ro-RO" sz="2000" dirty="0" smtClean="0"/>
              <a:t>m*m</a:t>
            </a:r>
            <a:r>
              <a:rPr lang="en-GB" sz="2000" dirty="0" smtClean="0"/>
              <a:t>-n|</a:t>
            </a:r>
            <a:r>
              <a:rPr lang="en-GB" sz="2000" dirty="0" smtClean="0">
                <a:sym typeface="Symbol"/>
              </a:rPr>
              <a:t>, ne </a:t>
            </a:r>
            <a:r>
              <a:rPr lang="en-GB" sz="2000" dirty="0" err="1" smtClean="0">
                <a:sym typeface="Symbol"/>
              </a:rPr>
              <a:t>oprim</a:t>
            </a:r>
            <a:endParaRPr lang="en-GB" sz="2000" dirty="0" smtClean="0">
              <a:sym typeface="Symbol"/>
            </a:endParaRPr>
          </a:p>
          <a:p>
            <a:pPr marL="85725" indent="0">
              <a:buNone/>
            </a:pPr>
            <a:r>
              <a:rPr lang="en-GB" sz="2000" dirty="0" smtClean="0">
                <a:sym typeface="Symbol"/>
              </a:rPr>
              <a:t> </a:t>
            </a:r>
            <a:r>
              <a:rPr lang="en-GB" sz="2000" dirty="0" err="1" smtClean="0">
                <a:sym typeface="Symbol"/>
              </a:rPr>
              <a:t>este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err="1" smtClean="0">
                <a:sym typeface="Symbol"/>
              </a:rPr>
              <a:t>precizia</a:t>
            </a:r>
            <a:r>
              <a:rPr lang="en-GB" sz="2000" dirty="0" smtClean="0">
                <a:sym typeface="Symbol"/>
              </a:rPr>
              <a:t> </a:t>
            </a:r>
            <a:r>
              <a:rPr lang="ro-RO" sz="2000" dirty="0" smtClean="0">
                <a:sym typeface="Symbol"/>
              </a:rPr>
              <a:t>urmărită;</a:t>
            </a:r>
          </a:p>
          <a:p>
            <a:pPr marL="85725" indent="0">
              <a:buNone/>
            </a:pPr>
            <a:r>
              <a:rPr lang="ro-RO" sz="2000" dirty="0" smtClean="0">
                <a:sym typeface="Symbol"/>
              </a:rPr>
              <a:t>b) Dacă m*m</a:t>
            </a:r>
            <a:r>
              <a:rPr lang="en-GB" sz="2000" dirty="0" smtClean="0">
                <a:sym typeface="Symbol"/>
              </a:rPr>
              <a:t></a:t>
            </a:r>
            <a:r>
              <a:rPr lang="ro-RO" sz="2000" dirty="0" smtClean="0">
                <a:sym typeface="Symbol"/>
              </a:rPr>
              <a:t>n continuăm căutarea</a:t>
            </a:r>
          </a:p>
          <a:p>
            <a:pPr marL="85725" indent="0">
              <a:buNone/>
            </a:pPr>
            <a:r>
              <a:rPr lang="ro-RO" sz="2000" dirty="0" smtClean="0">
                <a:sym typeface="Symbol"/>
              </a:rPr>
              <a:t>în intervalul </a:t>
            </a:r>
            <a:r>
              <a:rPr lang="en-GB" sz="2000" dirty="0" smtClean="0">
                <a:sym typeface="Symbol"/>
              </a:rPr>
              <a:t>[</a:t>
            </a:r>
            <a:r>
              <a:rPr lang="en-GB" sz="2000" dirty="0" err="1" smtClean="0">
                <a:sym typeface="Symbol"/>
              </a:rPr>
              <a:t>m,b</a:t>
            </a:r>
            <a:r>
              <a:rPr lang="en-GB" sz="2000" dirty="0" smtClean="0">
                <a:sym typeface="Symbol"/>
              </a:rPr>
              <a:t>], </a:t>
            </a:r>
            <a:r>
              <a:rPr lang="en-GB" sz="2000" dirty="0" err="1" smtClean="0">
                <a:sym typeface="Symbol"/>
              </a:rPr>
              <a:t>altfel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err="1" smtClean="0">
                <a:sym typeface="Symbol"/>
              </a:rPr>
              <a:t>continu</a:t>
            </a:r>
            <a:r>
              <a:rPr lang="ro-RO" sz="2000" dirty="0" smtClean="0">
                <a:sym typeface="Symbol"/>
              </a:rPr>
              <a:t>ăm</a:t>
            </a:r>
          </a:p>
          <a:p>
            <a:pPr marL="85725" indent="0">
              <a:buNone/>
            </a:pPr>
            <a:r>
              <a:rPr lang="ro-RO" sz="2000" dirty="0" smtClean="0">
                <a:sym typeface="Symbol"/>
              </a:rPr>
              <a:t>cu intervalul </a:t>
            </a:r>
            <a:r>
              <a:rPr lang="en-GB" sz="2000" dirty="0" smtClean="0">
                <a:sym typeface="Symbol"/>
              </a:rPr>
              <a:t>[</a:t>
            </a:r>
            <a:r>
              <a:rPr lang="en-GB" sz="2000" dirty="0" err="1" smtClean="0">
                <a:sym typeface="Symbol"/>
              </a:rPr>
              <a:t>a,m</a:t>
            </a:r>
            <a:r>
              <a:rPr lang="en-GB" sz="2000" dirty="0" smtClean="0">
                <a:sym typeface="Symbol"/>
              </a:rPr>
              <a:t>]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48880"/>
            <a:ext cx="3888432" cy="386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in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521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4. </a:t>
            </a:r>
            <a:r>
              <a:rPr lang="en-GB" dirty="0" err="1" smtClean="0"/>
              <a:t>Rezolvarea</a:t>
            </a:r>
            <a:r>
              <a:rPr lang="en-GB" dirty="0" smtClean="0"/>
              <a:t> </a:t>
            </a:r>
            <a:r>
              <a:rPr lang="en-GB" dirty="0" err="1" smtClean="0"/>
              <a:t>unor</a:t>
            </a:r>
            <a:r>
              <a:rPr lang="en-GB" dirty="0" smtClean="0"/>
              <a:t> </a:t>
            </a:r>
            <a:r>
              <a:rPr lang="en-GB" dirty="0" err="1" smtClean="0"/>
              <a:t>ecua</a:t>
            </a:r>
            <a:r>
              <a:rPr lang="ro-RO" dirty="0" smtClean="0"/>
              <a:t>ţii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err="1"/>
              <a:t>Metoda</a:t>
            </a:r>
            <a:r>
              <a:rPr lang="en-GB" sz="1800" dirty="0"/>
              <a:t> </a:t>
            </a:r>
            <a:r>
              <a:rPr lang="en-GB" sz="1800" dirty="0" err="1"/>
              <a:t>bisecţiei</a:t>
            </a:r>
            <a:r>
              <a:rPr lang="en-GB" sz="1800" dirty="0"/>
              <a:t>, </a:t>
            </a:r>
            <a:r>
              <a:rPr lang="en-GB" sz="1800" dirty="0" err="1"/>
              <a:t>numită</a:t>
            </a:r>
            <a:r>
              <a:rPr lang="en-GB" sz="1800" dirty="0"/>
              <a:t> </a:t>
            </a:r>
            <a:r>
              <a:rPr lang="en-GB" sz="1800" dirty="0" err="1"/>
              <a:t>uneori</a:t>
            </a:r>
            <a:r>
              <a:rPr lang="en-GB" sz="1800" dirty="0"/>
              <a:t> </a:t>
            </a:r>
            <a:r>
              <a:rPr lang="en-GB" sz="1800" dirty="0" err="1"/>
              <a:t>şi</a:t>
            </a:r>
            <a:r>
              <a:rPr lang="en-GB" sz="1800" dirty="0"/>
              <a:t> </a:t>
            </a:r>
            <a:r>
              <a:rPr lang="en-GB" sz="1800" b="1" i="1" dirty="0" err="1"/>
              <a:t>metoda</a:t>
            </a:r>
            <a:r>
              <a:rPr lang="en-GB" sz="1800" b="1" i="1" dirty="0"/>
              <a:t> </a:t>
            </a:r>
            <a:r>
              <a:rPr lang="en-GB" sz="1800" b="1" i="1" dirty="0" err="1"/>
              <a:t>dihotomiei</a:t>
            </a:r>
            <a:r>
              <a:rPr lang="en-GB" sz="1800" dirty="0"/>
              <a:t> </a:t>
            </a:r>
            <a:r>
              <a:rPr lang="en-GB" sz="1800" dirty="0" err="1"/>
              <a:t>sau</a:t>
            </a:r>
            <a:r>
              <a:rPr lang="en-GB" sz="1800" dirty="0"/>
              <a:t> a </a:t>
            </a:r>
            <a:r>
              <a:rPr lang="en-GB" sz="1800" b="1" i="1" dirty="0" err="1"/>
              <a:t>înjumătăţirii</a:t>
            </a:r>
            <a:r>
              <a:rPr lang="en-GB" sz="1800" b="1" i="1" dirty="0"/>
              <a:t> </a:t>
            </a:r>
            <a:r>
              <a:rPr lang="en-GB" sz="1800" b="1" i="1" dirty="0" err="1"/>
              <a:t>intervalelor</a:t>
            </a:r>
            <a:r>
              <a:rPr lang="en-GB" sz="1800" dirty="0"/>
              <a:t>,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cea</a:t>
            </a:r>
            <a:r>
              <a:rPr lang="en-GB" sz="1800" dirty="0"/>
              <a:t> </a:t>
            </a:r>
            <a:r>
              <a:rPr lang="en-GB" sz="1800" dirty="0" err="1"/>
              <a:t>mai</a:t>
            </a:r>
            <a:r>
              <a:rPr lang="en-GB" sz="1800" dirty="0"/>
              <a:t> </a:t>
            </a:r>
            <a:r>
              <a:rPr lang="en-GB" sz="1800" dirty="0" err="1"/>
              <a:t>simplă</a:t>
            </a:r>
            <a:r>
              <a:rPr lang="en-GB" sz="1800" dirty="0"/>
              <a:t> </a:t>
            </a:r>
            <a:r>
              <a:rPr lang="en-GB" sz="1800" dirty="0" err="1"/>
              <a:t>dintre</a:t>
            </a:r>
            <a:r>
              <a:rPr lang="en-GB" sz="1800" dirty="0"/>
              <a:t> </a:t>
            </a:r>
            <a:r>
              <a:rPr lang="en-GB" sz="1800" dirty="0" err="1"/>
              <a:t>metodele</a:t>
            </a:r>
            <a:r>
              <a:rPr lang="en-GB" sz="1800" dirty="0"/>
              <a:t> de </a:t>
            </a:r>
            <a:r>
              <a:rPr lang="en-GB" sz="1800" dirty="0" err="1"/>
              <a:t>rezolvare</a:t>
            </a:r>
            <a:r>
              <a:rPr lang="en-GB" sz="1800" dirty="0"/>
              <a:t> a </a:t>
            </a:r>
            <a:r>
              <a:rPr lang="en-GB" sz="1800" dirty="0" err="1"/>
              <a:t>ecuaţiilor</a:t>
            </a:r>
            <a:r>
              <a:rPr lang="en-GB" sz="1800" dirty="0"/>
              <a:t> </a:t>
            </a:r>
            <a:r>
              <a:rPr lang="en-GB" sz="1800" dirty="0" err="1"/>
              <a:t>algebrice</a:t>
            </a:r>
            <a:r>
              <a:rPr lang="en-GB" sz="1800" dirty="0"/>
              <a:t> </a:t>
            </a:r>
            <a:r>
              <a:rPr lang="en-GB" sz="1800" dirty="0" err="1"/>
              <a:t>şi</a:t>
            </a:r>
            <a:r>
              <a:rPr lang="en-GB" sz="1800" dirty="0"/>
              <a:t> </a:t>
            </a:r>
            <a:r>
              <a:rPr lang="en-GB" sz="1800" dirty="0" err="1"/>
              <a:t>transcendente</a:t>
            </a:r>
            <a:r>
              <a:rPr lang="en-GB" sz="1800" dirty="0"/>
              <a:t>. Se </a:t>
            </a:r>
            <a:r>
              <a:rPr lang="en-GB" sz="1800" dirty="0" err="1"/>
              <a:t>consideră</a:t>
            </a:r>
            <a:r>
              <a:rPr lang="en-GB" sz="1800" dirty="0"/>
              <a:t> </a:t>
            </a:r>
            <a:r>
              <a:rPr lang="en-GB" sz="1800" dirty="0" err="1"/>
              <a:t>că</a:t>
            </a:r>
            <a:r>
              <a:rPr lang="en-GB" sz="1800" dirty="0"/>
              <a:t>, </a:t>
            </a:r>
            <a:r>
              <a:rPr lang="en-GB" sz="1800" dirty="0" err="1"/>
              <a:t>printr</a:t>
            </a:r>
            <a:r>
              <a:rPr lang="en-GB" sz="1800" dirty="0"/>
              <a:t>-un </a:t>
            </a:r>
            <a:r>
              <a:rPr lang="en-GB" sz="1800" dirty="0" err="1"/>
              <a:t>procedeu</a:t>
            </a:r>
            <a:r>
              <a:rPr lang="en-GB" sz="1800" dirty="0"/>
              <a:t> </a:t>
            </a:r>
            <a:r>
              <a:rPr lang="en-GB" sz="1800" dirty="0" err="1"/>
              <a:t>oarecare</a:t>
            </a:r>
            <a:r>
              <a:rPr lang="en-GB" sz="1800" dirty="0"/>
              <a:t>, s-a </a:t>
            </a:r>
            <a:r>
              <a:rPr lang="en-GB" sz="1800" dirty="0" err="1"/>
              <a:t>reuşit</a:t>
            </a:r>
            <a:r>
              <a:rPr lang="en-GB" sz="1800" dirty="0"/>
              <a:t> </a:t>
            </a:r>
            <a:r>
              <a:rPr lang="en-GB" sz="1800" dirty="0" err="1"/>
              <a:t>localizarea</a:t>
            </a:r>
            <a:r>
              <a:rPr lang="en-GB" sz="1800" dirty="0"/>
              <a:t> </a:t>
            </a:r>
            <a:r>
              <a:rPr lang="en-GB" sz="1800" dirty="0" err="1"/>
              <a:t>rădăcinii</a:t>
            </a:r>
            <a:r>
              <a:rPr lang="en-GB" sz="1800" dirty="0"/>
              <a:t> </a:t>
            </a:r>
            <a:r>
              <a:rPr lang="en-GB" sz="1800" dirty="0" err="1"/>
              <a:t>exacte</a:t>
            </a:r>
            <a:r>
              <a:rPr lang="en-GB" sz="1800" dirty="0"/>
              <a:t> </a:t>
            </a:r>
            <a:r>
              <a:rPr lang="en-GB" sz="1800" i="1" dirty="0"/>
              <a:t>x</a:t>
            </a:r>
            <a:r>
              <a:rPr lang="en-GB" sz="1800" i="1" baseline="-25000" dirty="0"/>
              <a:t>0</a:t>
            </a:r>
            <a:r>
              <a:rPr lang="en-GB" sz="1800" dirty="0"/>
              <a:t> a </a:t>
            </a:r>
            <a:r>
              <a:rPr lang="en-GB" sz="1800" dirty="0" err="1"/>
              <a:t>ecuaţiei</a:t>
            </a:r>
            <a:r>
              <a:rPr lang="en-GB" sz="1800" dirty="0"/>
              <a:t> </a:t>
            </a:r>
            <a:r>
              <a:rPr lang="en-GB" sz="1800" i="1" dirty="0"/>
              <a:t>f(x)=0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</a:t>
            </a:r>
            <a:r>
              <a:rPr lang="en-GB" sz="1800" dirty="0" err="1"/>
              <a:t>intervalul</a:t>
            </a:r>
            <a:r>
              <a:rPr lang="en-GB" sz="1800" dirty="0"/>
              <a:t> [</a:t>
            </a:r>
            <a:r>
              <a:rPr lang="en-GB" sz="1800" i="1" dirty="0"/>
              <a:t>a</a:t>
            </a:r>
            <a:r>
              <a:rPr lang="en-GB" sz="1800" dirty="0"/>
              <a:t>, </a:t>
            </a:r>
            <a:r>
              <a:rPr lang="en-GB" sz="1800" i="1" dirty="0"/>
              <a:t>b</a:t>
            </a:r>
            <a:r>
              <a:rPr lang="en-GB" sz="1800" dirty="0"/>
              <a:t>]. </a:t>
            </a:r>
            <a:r>
              <a:rPr lang="en-GB" sz="1800" dirty="0" err="1"/>
              <a:t>În</a:t>
            </a:r>
            <a:r>
              <a:rPr lang="en-GB" sz="1800" dirty="0"/>
              <a:t> </a:t>
            </a:r>
            <a:r>
              <a:rPr lang="en-GB" sz="1800" dirty="0" err="1"/>
              <a:t>ipoteza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care </a:t>
            </a:r>
            <a:r>
              <a:rPr lang="en-GB" sz="1800" dirty="0" err="1"/>
              <a:t>funcţia</a:t>
            </a:r>
            <a:r>
              <a:rPr lang="en-GB" sz="1800" dirty="0"/>
              <a:t> </a:t>
            </a:r>
            <a:r>
              <a:rPr lang="en-GB" sz="1800" i="1" dirty="0"/>
              <a:t>f(x)</a:t>
            </a:r>
            <a:r>
              <a:rPr lang="en-GB" sz="1800" dirty="0"/>
              <a:t>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continuă</a:t>
            </a:r>
            <a:r>
              <a:rPr lang="en-GB" sz="1800" dirty="0"/>
              <a:t>, </a:t>
            </a:r>
            <a:r>
              <a:rPr lang="en-GB" sz="1800" dirty="0" err="1"/>
              <a:t>iar</a:t>
            </a:r>
            <a:r>
              <a:rPr lang="en-GB" sz="1800" dirty="0"/>
              <a:t> </a:t>
            </a:r>
            <a:r>
              <a:rPr lang="en-GB" sz="1800" dirty="0" err="1"/>
              <a:t>radacina</a:t>
            </a:r>
            <a:r>
              <a:rPr lang="en-GB" sz="1800" dirty="0"/>
              <a:t> </a:t>
            </a:r>
            <a:r>
              <a:rPr lang="en-GB" sz="1800" i="1" dirty="0"/>
              <a:t>x</a:t>
            </a:r>
            <a:r>
              <a:rPr lang="en-GB" sz="1800" i="1" baseline="-25000" dirty="0"/>
              <a:t>0</a:t>
            </a:r>
            <a:r>
              <a:rPr lang="en-GB" sz="1800" dirty="0"/>
              <a:t>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singurul</a:t>
            </a:r>
            <a:r>
              <a:rPr lang="en-GB" sz="1800" dirty="0"/>
              <a:t> </a:t>
            </a:r>
            <a:r>
              <a:rPr lang="en-GB" sz="1800" dirty="0" err="1"/>
              <a:t>zerou</a:t>
            </a:r>
            <a:r>
              <a:rPr lang="en-GB" sz="1800" dirty="0"/>
              <a:t> al </a:t>
            </a:r>
            <a:r>
              <a:rPr lang="en-GB" sz="1800" dirty="0" err="1"/>
              <a:t>lui</a:t>
            </a:r>
            <a:r>
              <a:rPr lang="en-GB" sz="1800" dirty="0"/>
              <a:t> </a:t>
            </a:r>
            <a:r>
              <a:rPr lang="en-GB" sz="1800" i="1" dirty="0"/>
              <a:t>f(x)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[</a:t>
            </a:r>
            <a:r>
              <a:rPr lang="en-GB" sz="1800" i="1" dirty="0"/>
              <a:t>a</a:t>
            </a:r>
            <a:r>
              <a:rPr lang="en-GB" sz="1800" dirty="0"/>
              <a:t>, </a:t>
            </a:r>
            <a:r>
              <a:rPr lang="en-GB" sz="1800" i="1" dirty="0"/>
              <a:t>b</a:t>
            </a:r>
            <a:r>
              <a:rPr lang="en-GB" sz="1800" dirty="0"/>
              <a:t>], la </a:t>
            </a:r>
            <a:r>
              <a:rPr lang="en-GB" sz="1800" dirty="0" err="1"/>
              <a:t>extremităţile</a:t>
            </a:r>
            <a:r>
              <a:rPr lang="en-GB" sz="1800" dirty="0"/>
              <a:t> </a:t>
            </a:r>
            <a:r>
              <a:rPr lang="en-GB" sz="1800" dirty="0" err="1"/>
              <a:t>intervalului</a:t>
            </a:r>
            <a:r>
              <a:rPr lang="en-GB" sz="1800" dirty="0"/>
              <a:t> </a:t>
            </a:r>
            <a:r>
              <a:rPr lang="en-GB" sz="1800" dirty="0" err="1"/>
              <a:t>funcţia</a:t>
            </a:r>
            <a:r>
              <a:rPr lang="en-GB" sz="1800" dirty="0"/>
              <a:t> </a:t>
            </a:r>
            <a:r>
              <a:rPr lang="en-GB" sz="1800" dirty="0" err="1"/>
              <a:t>ia</a:t>
            </a:r>
            <a:r>
              <a:rPr lang="en-GB" sz="1800" dirty="0"/>
              <a:t> </a:t>
            </a:r>
            <a:r>
              <a:rPr lang="en-GB" sz="1800" dirty="0" err="1"/>
              <a:t>valori</a:t>
            </a:r>
            <a:r>
              <a:rPr lang="en-GB" sz="1800" dirty="0"/>
              <a:t> de </a:t>
            </a:r>
            <a:r>
              <a:rPr lang="en-GB" sz="1800" dirty="0" err="1"/>
              <a:t>semne</a:t>
            </a:r>
            <a:r>
              <a:rPr lang="en-GB" sz="1800" dirty="0"/>
              <a:t> </a:t>
            </a:r>
            <a:r>
              <a:rPr lang="en-GB" sz="1800" dirty="0" err="1"/>
              <a:t>contrare</a:t>
            </a:r>
            <a:r>
              <a:rPr lang="en-GB" sz="1800" dirty="0"/>
              <a:t>: </a:t>
            </a:r>
            <a:r>
              <a:rPr lang="en-GB" sz="1800" i="1" dirty="0"/>
              <a:t>f(a) * f(b)&lt;0</a:t>
            </a:r>
            <a:r>
              <a:rPr lang="en-GB" sz="1800" dirty="0"/>
              <a:t>. </a:t>
            </a:r>
            <a:r>
              <a:rPr lang="ro-RO" sz="1800" dirty="0" smtClean="0"/>
              <a:t>Soluţia ecuaţiei este determinată printr-un algoritm asemănător algoritmului căutării binare.</a:t>
            </a:r>
            <a:endParaRPr lang="en-GB" sz="1800" dirty="0"/>
          </a:p>
          <a:p>
            <a:endParaRPr lang="en-GB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933056"/>
            <a:ext cx="561729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in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614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Metoda bisecţiei intervalului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040" y="1628800"/>
            <a:ext cx="7466352" cy="4873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in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713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5. Exponenţiere rapidă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3898776" cy="4800600"/>
              </a:xfrm>
            </p:spPr>
            <p:txBody>
              <a:bodyPr>
                <a:normAutofit/>
              </a:bodyPr>
              <a:lstStyle/>
              <a:p>
                <a:pPr marL="266700"/>
                <a:r>
                  <a:rPr lang="ro-RO" dirty="0" smtClean="0"/>
                  <a:t>Calculul valorii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ro-RO" i="1" baseline="30000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ro-RO" dirty="0" smtClean="0"/>
                  <a:t> poate fi efectuat cu mai puţin de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n-1</a:t>
                </a:r>
                <a:r>
                  <a:rPr lang="ro-RO" dirty="0" smtClean="0"/>
                  <a:t> operaţii de înmulţire</a:t>
                </a:r>
              </a:p>
              <a:p>
                <a:pPr marL="266700"/>
                <a:r>
                  <a:rPr lang="ro-RO" dirty="0" smtClean="0"/>
                  <a:t>Definim recursiv operaţia de ridicare la puterea n:</a:t>
                </a:r>
              </a:p>
              <a:p>
                <a:pPr marL="266700"/>
                <a14:m>
                  <m:oMath xmlns:m="http://schemas.openxmlformats.org/officeDocument/2006/math">
                    <m:sSup>
                      <m:sSupPr>
                        <m:ctrlPr>
                          <a:rPr lang="ro-RO" i="1">
                            <a:latin typeface="Cambria Math"/>
                          </a:rPr>
                        </m:ctrlPr>
                      </m:sSupPr>
                      <m:e>
                        <m:r>
                          <a:rPr lang="ro-RO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o-RO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ro-RO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ro-RO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o-RO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o-RO" i="1">
                                  <a:latin typeface="Cambria Math"/>
                                </a:rPr>
                                <m:t>1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, </m:t>
                              </m:r>
                            </m:e>
                          </m:mr>
                          <m:mr>
                            <m:e>
                              <m:sSup>
                                <m:sSupPr>
                                  <m:ctrlPr>
                                    <a:rPr lang="ro-RO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o-RO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o-RO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ro-RO" i="1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ro-RO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o-RO" i="1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o-RO" i="1"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ro-RO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sSup>
                                <m:sSupPr>
                                  <m:ctrlPr>
                                    <a:rPr lang="ro-RO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o-RO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ro-RO" i="1">
                                      <a:latin typeface="Cambria Math"/>
                                      <a:ea typeface="Cambria Math"/>
                                    </a:rPr>
                                    <m:t>∙</m:t>
                                  </m:r>
                                  <m:r>
                                    <a:rPr lang="ro-RO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o-RO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ro-RO" i="1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ro-RO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o-RO" i="1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o-RO" i="1"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ro-RO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</m:e>
                          </m:mr>
                        </m:m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o-RO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o-RO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=0</m:t>
                              </m:r>
                            </m:e>
                          </m:mr>
                          <m:mr>
                            <m:e>
                              <m:r>
                                <a:rPr lang="ro-RO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=2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𝑘</m:t>
                              </m:r>
                            </m:e>
                          </m:mr>
                          <m:mr>
                            <m:e>
                              <m:r>
                                <a:rPr lang="ro-RO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=2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+1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  <a:p>
                <a:pPr marL="266700"/>
                <a14:m>
                  <m:oMath xmlns:m="http://schemas.openxmlformats.org/officeDocument/2006/math">
                    <m:sSup>
                      <m:sSupPr>
                        <m:ctrlPr>
                          <a:rPr lang="ro-RO" i="1">
                            <a:latin typeface="Cambria Math"/>
                          </a:rPr>
                        </m:ctrlPr>
                      </m:sSupPr>
                      <m:e>
                        <m:r>
                          <a:rPr lang="ro-RO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o-RO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ro-RO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ro-RO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o-RO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o-RO" i="1">
                                  <a:latin typeface="Cambria Math"/>
                                </a:rPr>
                                <m:t>1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, </m:t>
                              </m:r>
                            </m:e>
                          </m:mr>
                          <m:mr>
                            <m:e>
                              <m:sSup>
                                <m:sSupPr>
                                  <m:ctrlPr>
                                    <a:rPr lang="ro-RO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o-RO" i="1">
                                      <a:latin typeface="Cambria Math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ro-RO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o-RO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ro-RO" i="1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  <m:r>
                                    <a:rPr lang="ro-RO" i="1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ro-RO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o-RO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sSup>
                                <m:sSupPr>
                                  <m:ctrlPr>
                                    <a:rPr lang="ro-RO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o-RO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ro-RO" i="1">
                                      <a:latin typeface="Cambria Math"/>
                                      <a:ea typeface="Cambria Math"/>
                                    </a:rPr>
                                    <m:t>∙</m:t>
                                  </m:r>
                                  <m:r>
                                    <a:rPr lang="ro-RO" i="1">
                                      <a:latin typeface="Cambria Math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ro-RO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o-RO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ro-RO" i="1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  <m:r>
                                    <a:rPr lang="ro-RO" i="1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ro-RO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o-RO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</m:e>
                          </m:mr>
                        </m:m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o-RO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o-RO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=0</m:t>
                              </m:r>
                            </m:e>
                          </m:mr>
                          <m:mr>
                            <m:e>
                              <m:r>
                                <a:rPr lang="ro-RO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=2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𝑘</m:t>
                              </m:r>
                            </m:e>
                          </m:mr>
                          <m:mr>
                            <m:e>
                              <m:r>
                                <a:rPr lang="ro-RO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=2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ro-RO" i="1">
                                  <a:latin typeface="Cambria Math"/>
                                </a:rPr>
                                <m:t>+1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3898776" cy="4800600"/>
              </a:xfrm>
              <a:blipFill rotWithShape="1">
                <a:blip r:embed="rId2"/>
                <a:stretch>
                  <a:fillRect l="-781" t="-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56792"/>
            <a:ext cx="3936437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544522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x</a:t>
            </a:r>
            <a:r>
              <a:rPr lang="ro-RO" baseline="30000" dirty="0" smtClean="0"/>
              <a:t>10</a:t>
            </a:r>
            <a:r>
              <a:rPr lang="ro-RO" dirty="0" smtClean="0"/>
              <a:t>=(x</a:t>
            </a:r>
            <a:r>
              <a:rPr lang="ro-RO" baseline="30000" dirty="0" smtClean="0"/>
              <a:t>5</a:t>
            </a:r>
            <a:r>
              <a:rPr lang="ro-RO" dirty="0" smtClean="0"/>
              <a:t>)</a:t>
            </a:r>
            <a:r>
              <a:rPr lang="ro-RO" baseline="30000" dirty="0" smtClean="0"/>
              <a:t>2</a:t>
            </a:r>
            <a:r>
              <a:rPr lang="ro-RO" dirty="0" smtClean="0"/>
              <a:t>=(x</a:t>
            </a:r>
            <a:r>
              <a:rPr lang="ro-RO" dirty="0" smtClean="0">
                <a:sym typeface="Symbol"/>
              </a:rPr>
              <a:t></a:t>
            </a:r>
            <a:r>
              <a:rPr lang="ro-RO" dirty="0" smtClean="0"/>
              <a:t>(x</a:t>
            </a:r>
            <a:r>
              <a:rPr lang="ro-RO" baseline="30000" dirty="0" smtClean="0"/>
              <a:t>2</a:t>
            </a:r>
            <a:r>
              <a:rPr lang="ro-RO" dirty="0" smtClean="0"/>
              <a:t>)</a:t>
            </a:r>
            <a:r>
              <a:rPr lang="ro-RO" dirty="0" smtClean="0">
                <a:sym typeface="Symbol"/>
              </a:rPr>
              <a:t></a:t>
            </a:r>
            <a:r>
              <a:rPr lang="ro-RO" dirty="0" smtClean="0"/>
              <a:t>(x</a:t>
            </a:r>
            <a:r>
              <a:rPr lang="ro-RO" baseline="30000" dirty="0" smtClean="0"/>
              <a:t>2</a:t>
            </a:r>
            <a:r>
              <a:rPr lang="ro-RO" dirty="0" smtClean="0"/>
              <a:t>))</a:t>
            </a:r>
            <a:r>
              <a:rPr lang="ro-RO" baseline="30000" dirty="0" smtClean="0"/>
              <a:t>2</a:t>
            </a:r>
            <a:endParaRPr lang="en-GB" baseline="30000" dirty="0"/>
          </a:p>
        </p:txBody>
      </p:sp>
      <p:pic>
        <p:nvPicPr>
          <p:cNvPr id="6" name="Imagine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734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6. </a:t>
            </a:r>
            <a:r>
              <a:rPr lang="en-GB" dirty="0" err="1" smtClean="0"/>
              <a:t>Algoritmul</a:t>
            </a:r>
            <a:r>
              <a:rPr lang="en-GB" dirty="0" smtClean="0"/>
              <a:t> </a:t>
            </a:r>
            <a:r>
              <a:rPr lang="en-GB" dirty="0" err="1" smtClean="0"/>
              <a:t>QuickSort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dirty="0" smtClean="0"/>
              <a:t>Se </a:t>
            </a:r>
            <a:r>
              <a:rPr lang="en-GB" dirty="0" err="1" smtClean="0"/>
              <a:t>citesc</a:t>
            </a:r>
            <a:r>
              <a:rPr lang="en-GB" dirty="0" smtClean="0"/>
              <a:t> </a:t>
            </a:r>
            <a:r>
              <a:rPr lang="en-GB" dirty="0" err="1" smtClean="0"/>
              <a:t>cele</a:t>
            </a:r>
            <a:r>
              <a:rPr lang="en-GB" dirty="0" smtClean="0"/>
              <a:t> n </a:t>
            </a:r>
            <a:r>
              <a:rPr lang="en-GB" dirty="0" err="1" smtClean="0"/>
              <a:t>elemente</a:t>
            </a:r>
            <a:r>
              <a:rPr lang="en-GB" dirty="0" smtClean="0"/>
              <a:t> ale </a:t>
            </a:r>
            <a:r>
              <a:rPr lang="en-GB" dirty="0" err="1" smtClean="0"/>
              <a:t>vectorului</a:t>
            </a:r>
            <a:r>
              <a:rPr lang="en-GB" dirty="0" smtClean="0"/>
              <a:t> v=(v[1], v[2], …,v[n]). </a:t>
            </a:r>
            <a:r>
              <a:rPr lang="en-GB" dirty="0" err="1" smtClean="0"/>
              <a:t>Ordona</a:t>
            </a:r>
            <a:r>
              <a:rPr lang="ro-RO" dirty="0" smtClean="0"/>
              <a:t>ţi crescător elementele vectorului.</a:t>
            </a:r>
          </a:p>
          <a:p>
            <a:pPr marL="114300" indent="0">
              <a:buNone/>
            </a:pPr>
            <a:r>
              <a:rPr lang="ro-RO" b="1" i="1" dirty="0" smtClean="0"/>
              <a:t>Rezolvare</a:t>
            </a:r>
            <a:r>
              <a:rPr lang="ro-RO" i="1" dirty="0" smtClean="0"/>
              <a:t>:</a:t>
            </a:r>
          </a:p>
          <a:p>
            <a:pPr marL="114300" indent="0">
              <a:buNone/>
            </a:pPr>
            <a:r>
              <a:rPr lang="ro-RO" dirty="0" smtClean="0"/>
              <a:t>  Problema ordonării sau sortării este o problemă deosebit de importantă în practică. Algoritmul sortării rapide – QuickSort, foloseşte tehnica Divide et Impera pentru sortare:</a:t>
            </a:r>
          </a:p>
          <a:p>
            <a:pPr marL="85725" indent="28575">
              <a:buFontTx/>
              <a:buChar char="-"/>
            </a:pPr>
            <a:r>
              <a:rPr lang="ro-RO" dirty="0" smtClean="0"/>
              <a:t>se alege o valoare numită </a:t>
            </a:r>
            <a:r>
              <a:rPr lang="ro-RO" i="1" dirty="0" smtClean="0"/>
              <a:t>pivot</a:t>
            </a:r>
            <a:r>
              <a:rPr lang="ro-RO" dirty="0" smtClean="0"/>
              <a:t>, în mod ideal cât mai aproape de valoarea mediană din vector</a:t>
            </a:r>
          </a:p>
          <a:p>
            <a:pPr marL="85725" indent="28575">
              <a:buFontTx/>
              <a:buChar char="-"/>
            </a:pPr>
            <a:r>
              <a:rPr lang="ro-RO" dirty="0" smtClean="0"/>
              <a:t> se interschimbă elemente din vector până când vectorul se partiţionează în două segmente, cu elemente mai mici (în partea stângă) şi elemente mai mari (în partea dreaptă) decât pivotul</a:t>
            </a:r>
          </a:p>
          <a:p>
            <a:pPr marL="85725" indent="28575">
              <a:buFontTx/>
              <a:buChar char="-"/>
            </a:pPr>
            <a:r>
              <a:rPr lang="ro-RO" dirty="0" smtClean="0"/>
              <a:t>se apelează recursiv algoritmul pentru cele două partiţii (vectori) mai mici obţinute</a:t>
            </a:r>
            <a:endParaRPr lang="en-GB" dirty="0"/>
          </a:p>
        </p:txBody>
      </p:sp>
      <p:pic>
        <p:nvPicPr>
          <p:cNvPr id="4" name="Imagin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339953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8265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Programul qsort.cpp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057525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9097" y="1484784"/>
            <a:ext cx="5171295" cy="3226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6978" y="4701108"/>
            <a:ext cx="497987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63988"/>
            <a:ext cx="2160240" cy="1690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ine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465" y="6358656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320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</a:t>
            </a:r>
            <a:r>
              <a:rPr lang="en-US" dirty="0" err="1" smtClean="0"/>
              <a:t>Sortare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interclasare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2400" dirty="0"/>
              <a:t>Se </a:t>
            </a:r>
            <a:r>
              <a:rPr lang="en-US" sz="2400" dirty="0" err="1"/>
              <a:t>considera</a:t>
            </a:r>
            <a:r>
              <a:rPr lang="en-US" sz="2400" dirty="0"/>
              <a:t> </a:t>
            </a:r>
            <a:r>
              <a:rPr lang="en-US" sz="2400" dirty="0" err="1"/>
              <a:t>vectorul</a:t>
            </a:r>
            <a:r>
              <a:rPr lang="en-US" sz="2400" dirty="0"/>
              <a:t> a cu n </a:t>
            </a:r>
            <a:r>
              <a:rPr lang="en-US" sz="2400" dirty="0" err="1"/>
              <a:t>componente</a:t>
            </a:r>
            <a:r>
              <a:rPr lang="en-US" sz="2400" dirty="0"/>
              <a:t> nr </a:t>
            </a:r>
            <a:r>
              <a:rPr lang="en-US" sz="2400" dirty="0" err="1"/>
              <a:t>intregi</a:t>
            </a:r>
            <a:r>
              <a:rPr lang="en-US" sz="2400" dirty="0"/>
              <a:t>(</a:t>
            </a:r>
            <a:r>
              <a:rPr lang="en-US" sz="2400" dirty="0" err="1"/>
              <a:t>sau</a:t>
            </a:r>
            <a:r>
              <a:rPr lang="en-US" sz="2400" dirty="0"/>
              <a:t> </a:t>
            </a:r>
            <a:r>
              <a:rPr lang="en-US" sz="2400" dirty="0" err="1"/>
              <a:t>reale</a:t>
            </a:r>
            <a:r>
              <a:rPr lang="en-US" sz="2400" dirty="0"/>
              <a:t>).Sa se </a:t>
            </a:r>
            <a:r>
              <a:rPr lang="en-US" sz="2400" dirty="0" err="1"/>
              <a:t>sorteze</a:t>
            </a:r>
            <a:r>
              <a:rPr lang="en-US" sz="2400" dirty="0"/>
              <a:t> </a:t>
            </a:r>
            <a:r>
              <a:rPr lang="en-US" sz="2400" dirty="0" err="1"/>
              <a:t>crescator</a:t>
            </a:r>
            <a:r>
              <a:rPr lang="en-US" sz="2400" dirty="0"/>
              <a:t> </a:t>
            </a:r>
            <a:r>
              <a:rPr lang="en-US" sz="2400" dirty="0" err="1"/>
              <a:t>utilizand</a:t>
            </a:r>
            <a:r>
              <a:rPr lang="en-US" sz="2400" dirty="0"/>
              <a:t> </a:t>
            </a:r>
            <a:r>
              <a:rPr lang="en-US" sz="2400" dirty="0" err="1"/>
              <a:t>sortarea</a:t>
            </a:r>
            <a:r>
              <a:rPr lang="en-US" sz="2400" dirty="0"/>
              <a:t> </a:t>
            </a:r>
            <a:r>
              <a:rPr lang="en-US" sz="2400" dirty="0" err="1"/>
              <a:t>prin</a:t>
            </a:r>
            <a:r>
              <a:rPr lang="en-US" sz="2400" dirty="0"/>
              <a:t> </a:t>
            </a:r>
            <a:r>
              <a:rPr lang="en-US" sz="2400" dirty="0" err="1"/>
              <a:t>interclasare</a:t>
            </a:r>
            <a:endParaRPr lang="en-US" sz="2400" dirty="0"/>
          </a:p>
          <a:p>
            <a:pPr marL="114300" indent="0">
              <a:buNone/>
            </a:pPr>
            <a:r>
              <a:rPr lang="en-US" sz="2400" b="1" i="1" dirty="0" err="1"/>
              <a:t>Rezolvare</a:t>
            </a:r>
            <a:r>
              <a:rPr lang="en-US" sz="2400" b="1" i="1" dirty="0"/>
              <a:t>:</a:t>
            </a:r>
            <a:r>
              <a:rPr lang="en-US" sz="2400" dirty="0"/>
              <a:t> </a:t>
            </a:r>
            <a:endParaRPr lang="en-US" sz="2400" dirty="0" smtClean="0"/>
          </a:p>
          <a:p>
            <a:pPr marL="114300" indent="0">
              <a:buNone/>
            </a:pPr>
            <a:r>
              <a:rPr lang="en-US" sz="2400" dirty="0" err="1" smtClean="0"/>
              <a:t>Algoritmul</a:t>
            </a:r>
            <a:r>
              <a:rPr lang="en-US" sz="2400" dirty="0" smtClean="0"/>
              <a:t> </a:t>
            </a:r>
            <a:r>
              <a:rPr lang="en-US" sz="2400" dirty="0"/>
              <a:t>de </a:t>
            </a:r>
            <a:r>
              <a:rPr lang="en-US" sz="2400" dirty="0" err="1"/>
              <a:t>sortare</a:t>
            </a:r>
            <a:r>
              <a:rPr lang="en-US" sz="2400" dirty="0"/>
              <a:t> </a:t>
            </a:r>
            <a:r>
              <a:rPr lang="en-US" sz="2400" dirty="0" err="1"/>
              <a:t>prin</a:t>
            </a:r>
            <a:r>
              <a:rPr lang="en-US" sz="2400" dirty="0"/>
              <a:t> </a:t>
            </a:r>
            <a:r>
              <a:rPr lang="en-US" sz="2400" dirty="0" err="1"/>
              <a:t>interclasare</a:t>
            </a:r>
            <a:r>
              <a:rPr lang="en-US" sz="2400" dirty="0"/>
              <a:t> se </a:t>
            </a:r>
            <a:r>
              <a:rPr lang="en-US" sz="2400" dirty="0" err="1"/>
              <a:t>bazeaza</a:t>
            </a:r>
            <a:r>
              <a:rPr lang="en-US" sz="2400" dirty="0"/>
              <a:t> </a:t>
            </a:r>
            <a:r>
              <a:rPr lang="en-US" sz="2400" dirty="0" err="1"/>
              <a:t>pe</a:t>
            </a:r>
            <a:r>
              <a:rPr lang="en-US" sz="2400" dirty="0"/>
              <a:t> </a:t>
            </a:r>
            <a:r>
              <a:rPr lang="en-US" sz="2400" dirty="0" err="1"/>
              <a:t>urmatoarea</a:t>
            </a:r>
            <a:r>
              <a:rPr lang="en-US" sz="2400" dirty="0"/>
              <a:t> </a:t>
            </a:r>
            <a:r>
              <a:rPr lang="en-US" sz="2400" dirty="0" err="1"/>
              <a:t>idee:pt</a:t>
            </a:r>
            <a:r>
              <a:rPr lang="en-US" sz="2400" dirty="0"/>
              <a:t> a </a:t>
            </a:r>
            <a:r>
              <a:rPr lang="en-US" sz="2400" dirty="0" err="1"/>
              <a:t>sorta</a:t>
            </a:r>
            <a:r>
              <a:rPr lang="en-US" sz="2400" dirty="0"/>
              <a:t> un vector cu n </a:t>
            </a:r>
            <a:r>
              <a:rPr lang="en-US" sz="2400" dirty="0" err="1"/>
              <a:t>elemente</a:t>
            </a:r>
            <a:r>
              <a:rPr lang="en-US" sz="2400" dirty="0"/>
              <a:t> </a:t>
            </a:r>
            <a:r>
              <a:rPr lang="en-US" sz="2400" dirty="0" err="1"/>
              <a:t>il</a:t>
            </a:r>
            <a:r>
              <a:rPr lang="en-US" sz="2400" dirty="0"/>
              <a:t> </a:t>
            </a:r>
            <a:r>
              <a:rPr lang="en-US" sz="2400" dirty="0" err="1"/>
              <a:t>impartim</a:t>
            </a:r>
            <a:r>
              <a:rPr lang="en-US" sz="2400" dirty="0"/>
              <a:t> in </a:t>
            </a:r>
            <a:r>
              <a:rPr lang="en-US" sz="2400" dirty="0" err="1"/>
              <a:t>doi</a:t>
            </a:r>
            <a:r>
              <a:rPr lang="en-US" sz="2400" dirty="0"/>
              <a:t> </a:t>
            </a:r>
            <a:r>
              <a:rPr lang="en-US" sz="2400" dirty="0" err="1"/>
              <a:t>vectori</a:t>
            </a:r>
            <a:r>
              <a:rPr lang="en-US" sz="2400" dirty="0"/>
              <a:t> </a:t>
            </a:r>
            <a:r>
              <a:rPr lang="en-US" sz="2400" dirty="0" err="1"/>
              <a:t>care,odata</a:t>
            </a:r>
            <a:r>
              <a:rPr lang="en-US" sz="2400" dirty="0"/>
              <a:t> </a:t>
            </a:r>
            <a:r>
              <a:rPr lang="en-US" sz="2400" dirty="0" err="1"/>
              <a:t>sortati,se</a:t>
            </a:r>
            <a:r>
              <a:rPr lang="en-US" sz="2400" dirty="0"/>
              <a:t> </a:t>
            </a:r>
            <a:r>
              <a:rPr lang="en-US" sz="2400" dirty="0" err="1"/>
              <a:t>interclaseaza</a:t>
            </a:r>
            <a:r>
              <a:rPr lang="en-US" sz="2400" dirty="0"/>
              <a:t>.</a:t>
            </a:r>
            <a:endParaRPr lang="ro-RO" sz="240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425134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Rezolvare</a:t>
            </a:r>
            <a:r>
              <a:rPr lang="en-US" sz="3600" dirty="0" smtClean="0"/>
              <a:t> – </a:t>
            </a:r>
            <a:r>
              <a:rPr lang="en-US" sz="3600" dirty="0" err="1" smtClean="0"/>
              <a:t>sortarea</a:t>
            </a:r>
            <a:r>
              <a:rPr lang="en-US" sz="3600" dirty="0" smtClean="0"/>
              <a:t> </a:t>
            </a:r>
            <a:r>
              <a:rPr lang="en-US" sz="3600" dirty="0" err="1" smtClean="0"/>
              <a:t>prin</a:t>
            </a:r>
            <a:r>
              <a:rPr lang="en-US" sz="3600" dirty="0" smtClean="0"/>
              <a:t> </a:t>
            </a:r>
            <a:r>
              <a:rPr lang="en-US" sz="3600" dirty="0" err="1" smtClean="0"/>
              <a:t>interclasare</a:t>
            </a:r>
            <a:endParaRPr lang="ro-RO" sz="3600" dirty="0"/>
          </a:p>
        </p:txBody>
      </p:sp>
      <p:pic>
        <p:nvPicPr>
          <p:cNvPr id="4" name="Substituent conținut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4" y="2348880"/>
            <a:ext cx="3286584" cy="3086531"/>
          </a:xfr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2348879"/>
            <a:ext cx="2800741" cy="3077005"/>
          </a:xfrm>
          <a:prstGeom prst="rect">
            <a:avLst/>
          </a:prstGeom>
        </p:spPr>
      </p:pic>
      <p:pic>
        <p:nvPicPr>
          <p:cNvPr id="6" name="I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6479" y="2348879"/>
            <a:ext cx="2867425" cy="307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065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Probleme rezolvate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620000" cy="4800600"/>
          </a:xfrm>
        </p:spPr>
        <p:txBody>
          <a:bodyPr/>
          <a:lstStyle/>
          <a:p>
            <a:r>
              <a:rPr lang="ro-RO" dirty="0" smtClean="0">
                <a:hlinkClick r:id="rId2" action="ppaction://hlinksldjump"/>
              </a:rPr>
              <a:t>1.Turnurile din Hanoi</a:t>
            </a:r>
            <a:endParaRPr lang="ro-RO" dirty="0" smtClean="0"/>
          </a:p>
          <a:p>
            <a:r>
              <a:rPr lang="ro-RO" dirty="0" smtClean="0">
                <a:hlinkClick r:id="rId3" action="ppaction://hlinksldjump"/>
              </a:rPr>
              <a:t>2. Algoritmul căutării binare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(Binary Search)</a:t>
            </a:r>
            <a:endParaRPr lang="ro-RO" dirty="0" smtClean="0">
              <a:solidFill>
                <a:srgbClr val="C00000"/>
              </a:solidFill>
            </a:endParaRPr>
          </a:p>
          <a:p>
            <a:r>
              <a:rPr lang="ro-RO" dirty="0" smtClean="0">
                <a:hlinkClick r:id="rId4" action="ppaction://hlinksldjump"/>
              </a:rPr>
              <a:t>3. Calculul radicalului de ordinul 2</a:t>
            </a:r>
            <a:endParaRPr lang="ro-RO" dirty="0" smtClean="0"/>
          </a:p>
          <a:p>
            <a:r>
              <a:rPr lang="ro-RO" dirty="0" smtClean="0">
                <a:hlinkClick r:id="rId5" action="ppaction://hlinksldjump"/>
              </a:rPr>
              <a:t>4. Rezolvarea unei ecuaţii</a:t>
            </a:r>
            <a:endParaRPr lang="ro-RO" dirty="0" smtClean="0"/>
          </a:p>
          <a:p>
            <a:r>
              <a:rPr lang="ro-RO" dirty="0" smtClean="0">
                <a:hlinkClick r:id="rId6" action="ppaction://hlinksldjump"/>
              </a:rPr>
              <a:t>5. Exponenţiere rapidă</a:t>
            </a:r>
            <a:endParaRPr lang="ro-RO" dirty="0" smtClean="0"/>
          </a:p>
          <a:p>
            <a:r>
              <a:rPr lang="ro-RO" dirty="0" smtClean="0">
                <a:hlinkClick r:id="rId7" action="ppaction://hlinksldjump"/>
              </a:rPr>
              <a:t>6. Algoritmul </a:t>
            </a:r>
            <a:r>
              <a:rPr lang="ro-RO" dirty="0">
                <a:hlinkClick r:id="rId7" action="ppaction://hlinksldjump"/>
              </a:rPr>
              <a:t>sortării rapide </a:t>
            </a:r>
            <a:r>
              <a:rPr lang="ro-RO" dirty="0">
                <a:solidFill>
                  <a:srgbClr val="C00000"/>
                </a:solidFill>
                <a:hlinkClick r:id="rId7" action="ppaction://hlinksldjump"/>
              </a:rPr>
              <a:t>(</a:t>
            </a:r>
            <a:r>
              <a:rPr lang="ro-RO" dirty="0" err="1">
                <a:solidFill>
                  <a:srgbClr val="C00000"/>
                </a:solidFill>
                <a:hlinkClick r:id="rId7" action="ppaction://hlinksldjump"/>
              </a:rPr>
              <a:t>QuickSort</a:t>
            </a:r>
            <a:r>
              <a:rPr lang="ro-RO" dirty="0" smtClean="0">
                <a:solidFill>
                  <a:srgbClr val="C00000"/>
                </a:solidFill>
                <a:hlinkClick r:id="rId7" action="ppaction://hlinksldjump"/>
              </a:rPr>
              <a:t>)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hlinkClick r:id="rId8" action="ppaction://hlinksldjump"/>
              </a:rPr>
              <a:t>7. </a:t>
            </a:r>
            <a:r>
              <a:rPr lang="en-US" dirty="0" err="1" smtClean="0">
                <a:hlinkClick r:id="rId8" action="ppaction://hlinksldjump"/>
              </a:rPr>
              <a:t>Algoritmul</a:t>
            </a:r>
            <a:r>
              <a:rPr lang="en-US" dirty="0" smtClean="0">
                <a:hlinkClick r:id="rId8" action="ppaction://hlinksldjump"/>
              </a:rPr>
              <a:t> de </a:t>
            </a:r>
            <a:r>
              <a:rPr lang="en-US" dirty="0" err="1" smtClean="0">
                <a:hlinkClick r:id="rId8" action="ppaction://hlinksldjump"/>
              </a:rPr>
              <a:t>sortare</a:t>
            </a:r>
            <a:r>
              <a:rPr lang="en-US" dirty="0" smtClean="0">
                <a:hlinkClick r:id="rId8" action="ppaction://hlinksldjump"/>
              </a:rPr>
              <a:t> </a:t>
            </a:r>
            <a:r>
              <a:rPr lang="en-US" dirty="0" err="1" smtClean="0">
                <a:hlinkClick r:id="rId8" action="ppaction://hlinksldjump"/>
              </a:rPr>
              <a:t>prin</a:t>
            </a:r>
            <a:r>
              <a:rPr lang="en-US" dirty="0" smtClean="0">
                <a:hlinkClick r:id="rId8" action="ppaction://hlinksldjump"/>
              </a:rPr>
              <a:t> </a:t>
            </a:r>
            <a:r>
              <a:rPr lang="en-US" dirty="0" err="1" smtClean="0">
                <a:hlinkClick r:id="rId8" action="ppaction://hlinksldjump"/>
              </a:rPr>
              <a:t>interclasare</a:t>
            </a:r>
            <a:r>
              <a:rPr lang="en-US" dirty="0" smtClean="0">
                <a:hlinkClick r:id="rId8" action="ppaction://hlinksldjump"/>
              </a:rPr>
              <a:t> (</a:t>
            </a:r>
            <a:r>
              <a:rPr lang="en-US" dirty="0" err="1" smtClean="0">
                <a:hlinkClick r:id="rId8" action="ppaction://hlinksldjump"/>
              </a:rPr>
              <a:t>MergeSort</a:t>
            </a:r>
            <a:r>
              <a:rPr lang="en-US" dirty="0" smtClean="0">
                <a:hlinkClick r:id="rId8" action="ppaction://hlinksldjump"/>
              </a:rPr>
              <a:t>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98853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26896"/>
            <a:ext cx="7024744" cy="829896"/>
          </a:xfrm>
        </p:spPr>
        <p:txBody>
          <a:bodyPr/>
          <a:lstStyle/>
          <a:p>
            <a:r>
              <a:rPr lang="ro-RO" dirty="0" smtClean="0"/>
              <a:t>1. Turnurile din Hanoi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75580"/>
            <a:ext cx="8064896" cy="4705748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o-RO" sz="1600" i="1" dirty="0"/>
              <a:t>Se dau 3 tije simbolizate prin a, b, c. Prin tija a se găsesc discuri de diametre diferite, aşezate în ordine crescătoare a diametrelor </a:t>
            </a:r>
            <a:r>
              <a:rPr lang="ro-RO" sz="1600" i="1" dirty="0" smtClean="0"/>
              <a:t> privite </a:t>
            </a:r>
            <a:r>
              <a:rPr lang="ro-RO" sz="1600" i="1" dirty="0"/>
              <a:t>de jos în sus. Se cere să se mute discurile de pe tija a pe tija b, utilizând ca tijă intermediară tija c, respectând următoarele reguli:</a:t>
            </a:r>
            <a:endParaRPr lang="en-GB" sz="1600" i="1" dirty="0"/>
          </a:p>
          <a:p>
            <a:pPr marL="68580" indent="0">
              <a:buNone/>
            </a:pPr>
            <a:r>
              <a:rPr lang="ro-RO" sz="1600" i="1" dirty="0"/>
              <a:t>- la fiecare pas se mută un singur disc;</a:t>
            </a:r>
            <a:endParaRPr lang="en-GB" sz="1600" i="1" dirty="0"/>
          </a:p>
          <a:p>
            <a:pPr marL="68580" indent="0">
              <a:buNone/>
            </a:pPr>
            <a:r>
              <a:rPr lang="ro-RO" sz="1600" i="1" dirty="0"/>
              <a:t>- nu este permis să se aşeze un disc cu diametrul mai mare peste un disc cu diametrul mai mic.</a:t>
            </a:r>
            <a:endParaRPr lang="en-GB" sz="1600" i="1" dirty="0"/>
          </a:p>
          <a:p>
            <a:pPr marL="68580" indent="0">
              <a:buNone/>
            </a:pPr>
            <a:r>
              <a:rPr lang="ro-RO" sz="1400" b="1" i="1" dirty="0"/>
              <a:t>Rezolvare:</a:t>
            </a:r>
            <a:endParaRPr lang="en-GB" sz="1400" dirty="0"/>
          </a:p>
          <a:p>
            <a:pPr marL="68580" indent="0">
              <a:buNone/>
            </a:pPr>
            <a:r>
              <a:rPr lang="ro-RO" sz="1400" dirty="0"/>
              <a:t> </a:t>
            </a:r>
            <a:r>
              <a:rPr lang="ro-RO" sz="1400" dirty="0" smtClean="0"/>
              <a:t>   Dacă </a:t>
            </a:r>
            <a:r>
              <a:rPr lang="ro-RO" sz="1400" dirty="0"/>
              <a:t>n = 1 se face mutarea ab, adică se mută discul de pe tija a pe tija b.</a:t>
            </a:r>
            <a:endParaRPr lang="en-GB" sz="1400" dirty="0"/>
          </a:p>
          <a:p>
            <a:pPr marL="68580" indent="0">
              <a:buNone/>
            </a:pPr>
            <a:r>
              <a:rPr lang="ro-RO" sz="1400" dirty="0" smtClean="0"/>
              <a:t>    Dacă </a:t>
            </a:r>
            <a:r>
              <a:rPr lang="ro-RO" sz="1400" dirty="0"/>
              <a:t>n = 2 se fac mutările ac, ab, cb.</a:t>
            </a:r>
            <a:endParaRPr lang="en-GB" sz="1400" dirty="0"/>
          </a:p>
          <a:p>
            <a:pPr marL="68580" indent="0">
              <a:buNone/>
            </a:pPr>
            <a:r>
              <a:rPr lang="ro-RO" sz="1400" dirty="0" smtClean="0"/>
              <a:t>    În </a:t>
            </a:r>
            <a:r>
              <a:rPr lang="ro-RO" sz="1400" dirty="0"/>
              <a:t>cazul în care n&gt;2 problema se complică. Notăm cu H(n, a, b, c) şirul mutărilor celor n discuri de pe tija a pe tija b, utilizând ca tijă intermediară, tija c.</a:t>
            </a:r>
            <a:endParaRPr lang="en-GB" sz="1400" dirty="0"/>
          </a:p>
          <a:p>
            <a:pPr marL="68580" indent="0">
              <a:buNone/>
            </a:pPr>
            <a:r>
              <a:rPr lang="ro-RO" sz="1400" dirty="0" smtClean="0"/>
              <a:t>    Conform </a:t>
            </a:r>
            <a:r>
              <a:rPr lang="ro-RO" sz="1400" dirty="0"/>
              <a:t>strategiei </a:t>
            </a:r>
            <a:r>
              <a:rPr lang="ro-RO" sz="1400" i="1" dirty="0"/>
              <a:t>Divide et impera</a:t>
            </a:r>
            <a:r>
              <a:rPr lang="ro-RO" sz="1400" dirty="0"/>
              <a:t> încercăm să descompunem problema în alte două subprograme de acelaşi tip, urmând apoi combinarea soluţiilor. </a:t>
            </a:r>
            <a:endParaRPr lang="en-GB" sz="1400" dirty="0"/>
          </a:p>
          <a:p>
            <a:pPr marL="68580" indent="0">
              <a:buNone/>
            </a:pPr>
            <a:r>
              <a:rPr lang="ro-RO" sz="1400" dirty="0"/>
              <a:t>În acest sens, observăm că mutarea celor n discuri de pe tija a pe tija b, utilizând ca tijă intermediară tija c, este echivalentă cu:</a:t>
            </a:r>
            <a:endParaRPr lang="en-GB" sz="1400" dirty="0"/>
          </a:p>
          <a:p>
            <a:pPr marL="68580" indent="0">
              <a:buNone/>
            </a:pPr>
            <a:r>
              <a:rPr lang="ro-RO" sz="1400" dirty="0"/>
              <a:t>- mutarea a n-1 discuri de pe tija a pe tija c, utilizând ca tijă intermediară tija b;</a:t>
            </a:r>
            <a:endParaRPr lang="en-GB" sz="1400" dirty="0"/>
          </a:p>
          <a:p>
            <a:pPr marL="68580" indent="0">
              <a:buNone/>
            </a:pPr>
            <a:r>
              <a:rPr lang="ro-RO" sz="1400" dirty="0"/>
              <a:t>- mutarea discului rămas pe tija b;</a:t>
            </a:r>
            <a:endParaRPr lang="en-GB" sz="1400" dirty="0"/>
          </a:p>
          <a:p>
            <a:pPr marL="68580" indent="0">
              <a:buNone/>
            </a:pPr>
            <a:r>
              <a:rPr lang="ro-RO" sz="1400" dirty="0"/>
              <a:t>- mutarea a n – 1 discuri de pe tija c pe tija b, utilizând ca tijă intermediară tija a</a:t>
            </a:r>
            <a:r>
              <a:rPr lang="ro-RO" sz="1400" dirty="0" smtClean="0"/>
              <a:t>.</a:t>
            </a:r>
            <a:endParaRPr lang="en-GB" sz="1400" dirty="0"/>
          </a:p>
        </p:txBody>
      </p:sp>
      <p:pic>
        <p:nvPicPr>
          <p:cNvPr id="4" name="Imagin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687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Rezolvare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43492" y="1556792"/>
                <a:ext cx="7272924" cy="4608512"/>
              </a:xfrm>
            </p:spPr>
            <p:txBody>
              <a:bodyPr>
                <a:normAutofit/>
              </a:bodyPr>
              <a:lstStyle/>
              <a:p>
                <a:pPr marL="68580" indent="0">
                  <a:buNone/>
                </a:pPr>
                <a:r>
                  <a:rPr lang="ro-RO" dirty="0" smtClean="0"/>
                  <a:t>Parcurgerea celor trei etape permite definirea recursivă a şirului H(n, a, b, c) astfel:</a:t>
                </a:r>
                <a:r>
                  <a:rPr lang="ro-RO" sz="1600" dirty="0"/>
                  <a:t/>
                </a:r>
                <a:endParaRPr lang="en-GB" sz="1600" dirty="0"/>
              </a:p>
              <a:p>
                <a:pPr marL="6858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o-RO" sz="2000" b="1" i="1" smtClean="0">
                          <a:latin typeface="Cambria Math"/>
                        </a:rPr>
                        <m:t>𝑯</m:t>
                      </m:r>
                      <m:d>
                        <m:dPr>
                          <m:ctrlPr>
                            <a:rPr lang="ro-RO" sz="20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o-RO" sz="2000" b="1" i="1" smtClean="0">
                              <a:latin typeface="Cambria Math"/>
                            </a:rPr>
                            <m:t>𝒏</m:t>
                          </m:r>
                          <m:r>
                            <a:rPr lang="ro-RO" sz="2000" b="1" i="0" smtClean="0">
                              <a:latin typeface="Cambria Math"/>
                            </a:rPr>
                            <m:t>,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ro-RO" sz="2000" b="1" i="0" smtClean="0">
                              <a:latin typeface="Cambria Math"/>
                            </a:rPr>
                            <m:t>,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𝒃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,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𝒄</m:t>
                          </m:r>
                        </m:e>
                      </m:d>
                      <m:r>
                        <a:rPr lang="ro-RO" sz="2000" b="1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ro-RO" sz="2000" b="1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o-RO" sz="2000" b="1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1" i="1" smtClean="0">
                                    <a:latin typeface="Cambria Math"/>
                                  </a:rPr>
                                  <m:t>𝒂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𝒃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                                                                 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𝑯</m:t>
                                </m:r>
                                <m:d>
                                  <m:dPr>
                                    <m:ctrlPr>
                                      <a:rPr lang="en-GB" sz="2000" b="1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𝒂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𝒄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</m:d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𝒂𝒃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𝑯</m:t>
                                </m:r>
                                <m:d>
                                  <m:dPr>
                                    <m:ctrlPr>
                                      <a:rPr lang="en-GB" sz="2000" b="1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𝒄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𝒂</m:t>
                                    </m:r>
                                  </m:e>
                                </m:d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</m:t>
                                </m:r>
                              </m:e>
                            </m:mr>
                          </m:m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o-RO" sz="2000" b="1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1" i="1" smtClean="0">
                                    <a:latin typeface="Cambria Math"/>
                                  </a:rPr>
                                  <m:t>𝒏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ro-RO" sz="2000" b="1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ro-RO" sz="2000" b="1" i="1" smtClean="0">
                                    <a:latin typeface="Cambria Math"/>
                                  </a:rPr>
                                  <m:t>𝒏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&gt;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b="1" i="1" dirty="0" smtClean="0"/>
              </a:p>
              <a:p>
                <a:pPr marL="68580" indent="0">
                  <a:buNone/>
                </a:pPr>
                <a:r>
                  <a:rPr lang="ro-RO" b="1" i="1" dirty="0" smtClean="0"/>
                  <a:t>Exemple</a:t>
                </a:r>
                <a:endParaRPr lang="en-GB" dirty="0"/>
              </a:p>
              <a:p>
                <a:pPr marL="68580" indent="0">
                  <a:buNone/>
                </a:pPr>
                <a:r>
                  <a:rPr lang="ro-RO" dirty="0" smtClean="0"/>
                  <a:t>Pentru </a:t>
                </a:r>
                <a:r>
                  <a:rPr lang="ro-RO" dirty="0"/>
                  <a:t>n = 2 avem: H(2, a, b, c) = H(1, a, c, b), ab, H(1, c, b, a</a:t>
                </a:r>
                <a:r>
                  <a:rPr lang="ro-RO" dirty="0" smtClean="0"/>
                  <a:t>)</a:t>
                </a:r>
                <a:r>
                  <a:rPr lang="en-GB" dirty="0"/>
                  <a:t>=</a:t>
                </a:r>
                <a:r>
                  <a:rPr lang="ro-RO" dirty="0" smtClean="0"/>
                  <a:t/>
                </a:r>
                <a:r>
                  <a:rPr lang="ro-RO" dirty="0"/>
                  <a:t>= ac, ab, cb.</a:t>
                </a:r>
                <a:endParaRPr lang="en-GB" dirty="0"/>
              </a:p>
              <a:p>
                <a:pPr marL="68580" indent="0">
                  <a:buNone/>
                </a:pPr>
                <a:r>
                  <a:rPr lang="ro-RO" dirty="0" smtClean="0"/>
                  <a:t>   Pentru </a:t>
                </a:r>
                <a:r>
                  <a:rPr lang="ro-RO" dirty="0"/>
                  <a:t>n = 3 </a:t>
                </a:r>
                <a:r>
                  <a:rPr lang="ro-RO" dirty="0" smtClean="0"/>
                  <a:t>avem:</a:t>
                </a:r>
              </a:p>
              <a:p>
                <a:pPr marL="68580" indent="0">
                  <a:buNone/>
                </a:pPr>
                <a:r>
                  <a:rPr lang="ro-RO" dirty="0" smtClean="0"/>
                  <a:t>H(3</a:t>
                </a:r>
                <a:r>
                  <a:rPr lang="ro-RO" dirty="0"/>
                  <a:t>, a, b, c) = H(2, a, c, b), ab, H(2, c, b, a) = H(1, a, b, c) ac, H(1, b, c, a) ab, H(1, c, a, b) cb, H(1, a, b, c) </a:t>
                </a:r>
                <a:r>
                  <a:rPr lang="ro-RO" dirty="0" smtClean="0"/>
                  <a:t>= </a:t>
                </a:r>
                <a:r>
                  <a:rPr lang="ro-RO" dirty="0"/>
                  <a:t>ab, ac, bc, ab, ca, cb, ab.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492" y="1556792"/>
                <a:ext cx="7272924" cy="4608512"/>
              </a:xfrm>
              <a:blipFill rotWithShape="1">
                <a:blip r:embed="rId2"/>
                <a:stretch>
                  <a:fillRect l="-84" t="-794" r="-13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in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667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Animaţie: pentru n=4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215265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215265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321297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  A         B         C    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3216027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  A         B         C    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622802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   A              B              C    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24534" y="3861048"/>
            <a:ext cx="3190875" cy="2143125"/>
          </a:xfrm>
          <a:prstGeom prst="rect">
            <a:avLst/>
          </a:prstGeom>
        </p:spPr>
      </p:pic>
      <p:pic>
        <p:nvPicPr>
          <p:cNvPr id="11" name="Imagine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535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 hanoi.cpp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020" y="1700808"/>
            <a:ext cx="5442148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in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5671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620000" cy="1143000"/>
          </a:xfrm>
        </p:spPr>
        <p:txBody>
          <a:bodyPr/>
          <a:lstStyle/>
          <a:p>
            <a:r>
              <a:rPr lang="ro-RO" dirty="0" smtClean="0"/>
              <a:t>2. Căutarea binară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ro-RO" i="1" dirty="0" smtClean="0"/>
              <a:t>Se citesc elementele vectorului v ordonate crescător şi x un număr întreg. Verificaţi dacă x apare în vector, şi determinaţi indicele pe care apare sau -1 dacă x nu apare în vector.</a:t>
            </a:r>
          </a:p>
          <a:p>
            <a:pPr marL="114300" indent="0">
              <a:buNone/>
            </a:pPr>
            <a:r>
              <a:rPr lang="ro-RO" i="1" dirty="0" smtClean="0"/>
              <a:t>Rezolvare</a:t>
            </a:r>
            <a:r>
              <a:rPr lang="ro-RO" dirty="0" smtClean="0"/>
              <a:t>:</a:t>
            </a:r>
          </a:p>
          <a:p>
            <a:pPr marL="114300" indent="0">
              <a:buNone/>
            </a:pPr>
            <a:r>
              <a:rPr lang="en-GB" dirty="0" err="1" smtClean="0"/>
              <a:t>Notăm</a:t>
            </a:r>
            <a:r>
              <a:rPr lang="en-GB" dirty="0" smtClean="0"/>
              <a:t> </a:t>
            </a:r>
            <a:r>
              <a:rPr lang="en-GB" dirty="0"/>
              <a:t>cu </a:t>
            </a:r>
            <a:r>
              <a:rPr lang="en-GB" b="1" dirty="0"/>
              <a:t>a</a:t>
            </a:r>
            <a:r>
              <a:rPr lang="en-GB" dirty="0"/>
              <a:t> </a:t>
            </a:r>
            <a:r>
              <a:rPr lang="en-GB" dirty="0" err="1"/>
              <a:t>vectorul</a:t>
            </a:r>
            <a:r>
              <a:rPr lang="en-GB" dirty="0"/>
              <a:t> </a:t>
            </a:r>
            <a:r>
              <a:rPr lang="en-GB" dirty="0" err="1"/>
              <a:t>sortat</a:t>
            </a:r>
            <a:r>
              <a:rPr lang="en-GB" dirty="0"/>
              <a:t> </a:t>
            </a:r>
            <a:r>
              <a:rPr lang="en-GB" dirty="0" err="1"/>
              <a:t>crescător</a:t>
            </a:r>
            <a:r>
              <a:rPr lang="en-GB" dirty="0"/>
              <a:t> </a:t>
            </a:r>
            <a:r>
              <a:rPr lang="en-GB" dirty="0" err="1"/>
              <a:t>şi</a:t>
            </a:r>
            <a:r>
              <a:rPr lang="en-GB" dirty="0"/>
              <a:t> cu </a:t>
            </a:r>
            <a:r>
              <a:rPr lang="en-GB" b="1" dirty="0"/>
              <a:t>x</a:t>
            </a:r>
            <a:r>
              <a:rPr lang="en-GB" dirty="0"/>
              <a:t> </a:t>
            </a:r>
            <a:r>
              <a:rPr lang="en-GB" dirty="0" err="1"/>
              <a:t>valoarea</a:t>
            </a:r>
            <a:r>
              <a:rPr lang="en-GB" dirty="0"/>
              <a:t> de </a:t>
            </a:r>
            <a:r>
              <a:rPr lang="en-GB" dirty="0" err="1"/>
              <a:t>căutat</a:t>
            </a:r>
            <a:r>
              <a:rPr lang="en-GB" dirty="0"/>
              <a:t>, </a:t>
            </a:r>
            <a:r>
              <a:rPr lang="en-GB" dirty="0" err="1"/>
              <a:t>iar</a:t>
            </a:r>
            <a:r>
              <a:rPr lang="en-GB" dirty="0"/>
              <a:t> cu </a:t>
            </a:r>
            <a:r>
              <a:rPr lang="en-GB" b="1" dirty="0"/>
              <a:t>s</a:t>
            </a:r>
            <a:r>
              <a:rPr lang="en-GB" dirty="0"/>
              <a:t> </a:t>
            </a:r>
            <a:r>
              <a:rPr lang="en-GB" dirty="0" err="1"/>
              <a:t>indicele</a:t>
            </a:r>
            <a:r>
              <a:rPr lang="en-GB" dirty="0"/>
              <a:t> de </a:t>
            </a:r>
            <a:r>
              <a:rPr lang="en-GB" dirty="0" err="1"/>
              <a:t>început</a:t>
            </a:r>
            <a:r>
              <a:rPr lang="en-GB" dirty="0"/>
              <a:t> </a:t>
            </a:r>
            <a:r>
              <a:rPr lang="en-GB" dirty="0" err="1"/>
              <a:t>şi</a:t>
            </a:r>
            <a:r>
              <a:rPr lang="en-GB" dirty="0"/>
              <a:t> cu </a:t>
            </a:r>
            <a:r>
              <a:rPr lang="en-GB" b="1" dirty="0"/>
              <a:t>d</a:t>
            </a:r>
            <a:r>
              <a:rPr lang="en-GB" dirty="0"/>
              <a:t> </a:t>
            </a:r>
            <a:r>
              <a:rPr lang="en-GB" dirty="0" err="1"/>
              <a:t>indicele</a:t>
            </a:r>
            <a:r>
              <a:rPr lang="en-GB" dirty="0"/>
              <a:t> </a:t>
            </a:r>
            <a:r>
              <a:rPr lang="en-GB" dirty="0" err="1"/>
              <a:t>ultimului</a:t>
            </a:r>
            <a:r>
              <a:rPr lang="en-GB" dirty="0"/>
              <a:t> element din </a:t>
            </a:r>
            <a:r>
              <a:rPr lang="en-GB" dirty="0" err="1"/>
              <a:t>secvenţa</a:t>
            </a:r>
            <a:r>
              <a:rPr lang="en-GB" dirty="0"/>
              <a:t> de </a:t>
            </a:r>
            <a:r>
              <a:rPr lang="en-GB" dirty="0" err="1"/>
              <a:t>elemente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care </a:t>
            </a:r>
            <a:r>
              <a:rPr lang="en-GB" dirty="0" err="1"/>
              <a:t>căutăm</a:t>
            </a:r>
            <a:r>
              <a:rPr lang="en-GB" dirty="0"/>
              <a:t> </a:t>
            </a:r>
            <a:r>
              <a:rPr lang="en-GB" dirty="0" err="1"/>
              <a:t>valoarea</a:t>
            </a:r>
            <a:r>
              <a:rPr lang="en-GB" dirty="0"/>
              <a:t> </a:t>
            </a:r>
            <a:r>
              <a:rPr lang="en-GB" b="1" dirty="0"/>
              <a:t>x</a:t>
            </a:r>
            <a:r>
              <a:rPr lang="en-GB" dirty="0"/>
              <a:t>, </a:t>
            </a:r>
            <a:r>
              <a:rPr lang="en-GB" dirty="0" err="1"/>
              <a:t>adică</a:t>
            </a:r>
            <a:r>
              <a:rPr lang="en-GB" dirty="0"/>
              <a:t> </a:t>
            </a:r>
            <a:r>
              <a:rPr lang="en-GB" b="1" dirty="0"/>
              <a:t>a[s],…,a[d]</a:t>
            </a:r>
            <a:r>
              <a:rPr lang="en-GB" dirty="0"/>
              <a:t>. La </a:t>
            </a:r>
            <a:r>
              <a:rPr lang="en-GB" dirty="0" err="1"/>
              <a:t>fiecare</a:t>
            </a:r>
            <a:r>
              <a:rPr lang="en-GB" dirty="0"/>
              <a:t> </a:t>
            </a:r>
            <a:r>
              <a:rPr lang="en-GB" dirty="0" err="1"/>
              <a:t>repetare</a:t>
            </a:r>
            <a:r>
              <a:rPr lang="en-GB" dirty="0"/>
              <a:t> </a:t>
            </a:r>
            <a:r>
              <a:rPr lang="en-GB" dirty="0" err="1"/>
              <a:t>renunţăm</a:t>
            </a:r>
            <a:r>
              <a:rPr lang="en-GB" dirty="0"/>
              <a:t> la </a:t>
            </a:r>
            <a:r>
              <a:rPr lang="en-GB" dirty="0" err="1"/>
              <a:t>jumătate</a:t>
            </a:r>
            <a:r>
              <a:rPr lang="en-GB" dirty="0"/>
              <a:t> din </a:t>
            </a:r>
            <a:r>
              <a:rPr lang="en-GB" dirty="0" err="1"/>
              <a:t>elementele</a:t>
            </a:r>
            <a:r>
              <a:rPr lang="en-GB" dirty="0"/>
              <a:t> </a:t>
            </a:r>
            <a:r>
              <a:rPr lang="en-GB" dirty="0" err="1"/>
              <a:t>rămase</a:t>
            </a:r>
            <a:r>
              <a:rPr lang="en-GB" dirty="0"/>
              <a:t> din vector. </a:t>
            </a:r>
            <a:r>
              <a:rPr lang="en-GB" dirty="0" err="1"/>
              <a:t>Algoritmul</a:t>
            </a:r>
            <a:r>
              <a:rPr lang="en-GB" dirty="0"/>
              <a:t> c</a:t>
            </a:r>
            <a:r>
              <a:rPr lang="ro-RO" dirty="0"/>
              <a:t>ăutării binare se aplică astfel:</a:t>
            </a:r>
            <a:endParaRPr lang="en-GB" dirty="0"/>
          </a:p>
          <a:p>
            <a:pPr marL="114300" indent="0">
              <a:buNone/>
            </a:pPr>
            <a:r>
              <a:rPr lang="ro-RO" dirty="0"/>
              <a:t>P1. Iniţial, limitele sunt s=1 şi d =n (toate elementele din vector)</a:t>
            </a:r>
            <a:endParaRPr lang="en-GB" dirty="0"/>
          </a:p>
          <a:p>
            <a:pPr marL="114300" indent="0">
              <a:buNone/>
            </a:pPr>
            <a:r>
              <a:rPr lang="ro-RO" dirty="0"/>
              <a:t>P2. La fiecare repetare, determinăm indicele elementului median, m=(s+d)</a:t>
            </a:r>
            <a:r>
              <a:rPr lang="en-GB" dirty="0"/>
              <a:t>/</a:t>
            </a:r>
            <a:r>
              <a:rPr lang="ro-RO" dirty="0"/>
              <a:t>2.</a:t>
            </a:r>
            <a:endParaRPr lang="en-GB" dirty="0"/>
          </a:p>
          <a:p>
            <a:pPr marL="114300" indent="0">
              <a:buNone/>
            </a:pPr>
            <a:r>
              <a:rPr lang="ro-RO" dirty="0"/>
              <a:t>      Comparăm elementul din mijloc cu valoarea m, adică a</a:t>
            </a:r>
            <a:r>
              <a:rPr lang="en-GB" dirty="0"/>
              <a:t>[m] &lt;= x</a:t>
            </a:r>
          </a:p>
          <a:p>
            <a:pPr marL="114300" lvl="0" indent="0">
              <a:buNone/>
            </a:pPr>
            <a:r>
              <a:rPr lang="ro-RO" dirty="0"/>
              <a:t>Condiţia este Adevărată: continuăm cu jumătatea din dreapta a vectorului, s=m</a:t>
            </a:r>
            <a:endParaRPr lang="en-GB" dirty="0"/>
          </a:p>
          <a:p>
            <a:pPr marL="114300" lvl="0" indent="0">
              <a:buNone/>
            </a:pPr>
            <a:r>
              <a:rPr lang="ro-RO" dirty="0"/>
              <a:t>Condiţia este Adevărată: continuăm cu jumătatea din dreapta a vectorului, d=m-1</a:t>
            </a:r>
            <a:endParaRPr lang="en-GB" dirty="0"/>
          </a:p>
          <a:p>
            <a:endParaRPr lang="en-GB" dirty="0"/>
          </a:p>
        </p:txBody>
      </p:sp>
      <p:pic>
        <p:nvPicPr>
          <p:cNvPr id="4" name="Imagin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424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Exemplu</a:t>
            </a:r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461" y="2669029"/>
            <a:ext cx="5973763" cy="266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3196952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o-RO" sz="1800" dirty="0"/>
              <a:t>Pentru n=12 şi vectorul 3,10,27,31,42,58,63,75,81,94,101,149</a:t>
            </a:r>
            <a:endParaRPr lang="en-GB" sz="18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71801823"/>
              </p:ext>
            </p:extLst>
          </p:nvPr>
        </p:nvGraphicFramePr>
        <p:xfrm>
          <a:off x="683568" y="2233811"/>
          <a:ext cx="5865813" cy="619125"/>
        </p:xfrm>
        <a:graphic>
          <a:graphicData uri="http://schemas.openxmlformats.org/presentationml/2006/ole">
            <p:oleObj spid="_x0000_s5141" name="Document" r:id="rId4" imgW="5866431" imgH="619566" progId="Word.Document.12">
              <p:embed/>
            </p:oleObj>
          </a:graphicData>
        </a:graphic>
      </p:graphicFrame>
      <p:pic>
        <p:nvPicPr>
          <p:cNvPr id="6" name="Imagine 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907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Rezolvare – căutarea binară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5210175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15" y="2545854"/>
            <a:ext cx="3514166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ine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84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435c343c156b486ddecbfed405c2e6c415534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1587</TotalTime>
  <Words>957</Words>
  <Application>Microsoft Office PowerPoint</Application>
  <PresentationFormat>Expunere pe ecran (4:3)</PresentationFormat>
  <Paragraphs>74</Paragraphs>
  <Slides>17</Slides>
  <Notes>0</Notes>
  <HiddenSlides>0</HiddenSlides>
  <MMClips>0</MMClips>
  <ScaleCrop>false</ScaleCrop>
  <HeadingPairs>
    <vt:vector size="6" baseType="variant">
      <vt:variant>
        <vt:lpstr>Temă</vt:lpstr>
      </vt:variant>
      <vt:variant>
        <vt:i4>1</vt:i4>
      </vt:variant>
      <vt:variant>
        <vt:lpstr>Servere OLE încorporate</vt:lpstr>
      </vt:variant>
      <vt:variant>
        <vt:i4>1</vt:i4>
      </vt:variant>
      <vt:variant>
        <vt:lpstr>Titluri diapozitive</vt:lpstr>
      </vt:variant>
      <vt:variant>
        <vt:i4>17</vt:i4>
      </vt:variant>
    </vt:vector>
  </HeadingPairs>
  <TitlesOfParts>
    <vt:vector size="19" baseType="lpstr">
      <vt:lpstr>Adjacency</vt:lpstr>
      <vt:lpstr>Document</vt:lpstr>
      <vt:lpstr>Metoda  „Divide et Impera”</vt:lpstr>
      <vt:lpstr>Probleme rezolvate</vt:lpstr>
      <vt:lpstr>1. Turnurile din Hanoi</vt:lpstr>
      <vt:lpstr>Rezolvare</vt:lpstr>
      <vt:lpstr>Animaţie: pentru n=4</vt:lpstr>
      <vt:lpstr>Program hanoi.cpp</vt:lpstr>
      <vt:lpstr>2. Căutarea binară</vt:lpstr>
      <vt:lpstr>Exemplu</vt:lpstr>
      <vt:lpstr>Rezolvare – căutarea binară</vt:lpstr>
      <vt:lpstr>3. Radicalul de ordinul 2</vt:lpstr>
      <vt:lpstr>4. Rezolvarea unor ecuaţii</vt:lpstr>
      <vt:lpstr>Metoda bisecţiei intervalului</vt:lpstr>
      <vt:lpstr>5. Exponenţiere rapidă</vt:lpstr>
      <vt:lpstr>6. Algoritmul QuickSort</vt:lpstr>
      <vt:lpstr>Programul qsort.cpp</vt:lpstr>
      <vt:lpstr>7. Sortare prin interclasare</vt:lpstr>
      <vt:lpstr>Rezolvare – sortarea prin interclasare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Metoda „Divide et Impera”</dc:title>
  <dc:creator>Gelu</dc:creator>
  <cp:lastModifiedBy>Iulia</cp:lastModifiedBy>
  <cp:revision>37</cp:revision>
  <dcterms:created xsi:type="dcterms:W3CDTF">2012-11-02T07:09:17Z</dcterms:created>
  <dcterms:modified xsi:type="dcterms:W3CDTF">2014-02-13T19:16:09Z</dcterms:modified>
</cp:coreProperties>
</file>